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65" r:id="rId4"/>
    <p:sldId id="262" r:id="rId5"/>
    <p:sldId id="266" r:id="rId6"/>
    <p:sldId id="256" r:id="rId7"/>
    <p:sldId id="261" r:id="rId8"/>
    <p:sldId id="258" r:id="rId9"/>
    <p:sldId id="259" r:id="rId10"/>
    <p:sldId id="260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28" autoAdjust="0"/>
    <p:restoredTop sz="94660"/>
  </p:normalViewPr>
  <p:slideViewPr>
    <p:cSldViewPr>
      <p:cViewPr varScale="1">
        <p:scale>
          <a:sx n="52" d="100"/>
          <a:sy n="52" d="100"/>
        </p:scale>
        <p:origin x="-2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B0CE2-6005-45D9-BE8E-BB6D851F2B07}" type="datetimeFigureOut">
              <a:rPr lang="en-US"/>
              <a:pPr>
                <a:defRPr/>
              </a:pPr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C2CB5-40AF-4857-8A69-75F02BAA5C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BF454-6168-4FB0-9EB7-C4AB3B9416BB}" type="datetimeFigureOut">
              <a:rPr lang="en-US"/>
              <a:pPr>
                <a:defRPr/>
              </a:pPr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B8E56-98D9-4273-88E0-EB7983D51D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4B49B-70A7-4DD8-AF16-614F0FC6F774}" type="datetimeFigureOut">
              <a:rPr lang="en-US"/>
              <a:pPr>
                <a:defRPr/>
              </a:pPr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F9A37-EBDC-4041-8C80-3620782396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E9265-3BBF-4C15-ABC4-12CF17837AAF}" type="datetimeFigureOut">
              <a:rPr lang="en-US"/>
              <a:pPr>
                <a:defRPr/>
              </a:pPr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22765-0F38-41AE-A6D0-BE0FDFED08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2DCE7-4BB6-4C5B-9AE9-69E38266192C}" type="datetimeFigureOut">
              <a:rPr lang="en-US"/>
              <a:pPr>
                <a:defRPr/>
              </a:pPr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187DE-497C-4113-B084-33A1E23EB4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17FEE-BC45-414E-B5C9-EEC3B1424B37}" type="datetimeFigureOut">
              <a:rPr lang="en-US"/>
              <a:pPr>
                <a:defRPr/>
              </a:pPr>
              <a:t>3/5/2012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D124A-41ED-420E-8FBB-61A3CDDD1B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0B0DB-31CD-46A0-9A5C-808BBC464953}" type="datetimeFigureOut">
              <a:rPr lang="en-US"/>
              <a:pPr>
                <a:defRPr/>
              </a:pPr>
              <a:t>3/5/2012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C769D-AF8C-4C41-9FFA-0064D53D28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A4BEA-4C0F-4786-BED2-A395AAA063A2}" type="datetimeFigureOut">
              <a:rPr lang="en-US"/>
              <a:pPr>
                <a:defRPr/>
              </a:pPr>
              <a:t>3/5/2012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71E7C-4EF2-4976-BF77-6FDE0D129C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1A232-44A8-476F-BC6C-A0EE5FB161A4}" type="datetimeFigureOut">
              <a:rPr lang="en-US"/>
              <a:pPr>
                <a:defRPr/>
              </a:pPr>
              <a:t>3/5/2012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8B909-C03B-400F-A01F-CB5ADFB56D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83863-2523-4549-8740-E44F95D273F4}" type="datetimeFigureOut">
              <a:rPr lang="en-US"/>
              <a:pPr>
                <a:defRPr/>
              </a:pPr>
              <a:t>3/5/2012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D297CF-AE58-465C-9770-022940F15B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1C717-DF3C-467D-BB65-1BF60C6D60D8}" type="datetimeFigureOut">
              <a:rPr lang="en-US"/>
              <a:pPr>
                <a:defRPr/>
              </a:pPr>
              <a:t>3/5/2012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54677B-DF48-449E-8C00-F70C7AC286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781DB10-A97A-4E1E-AC0D-CC57F2490CDC}" type="datetimeFigureOut">
              <a:rPr lang="en-US"/>
              <a:pPr>
                <a:defRPr/>
              </a:pPr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339C72A-7167-4655-B30F-2445714342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8" descr="http://cdn.dipity.com/uploads/events/ffcafdccd741b6ba14cc49ab4129b38f_1M.png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029200"/>
            <a:ext cx="8229600" cy="18288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b="1" dirty="0" smtClean="0">
                <a:ln w="900" cmpd="sng">
                  <a:solidFill>
                    <a:schemeClr val="bg1">
                      <a:lumMod val="75000"/>
                      <a:alpha val="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nstantia" pitchFamily="18" charset="0"/>
              </a:rPr>
              <a:t>Kristi Friese</a:t>
            </a:r>
            <a:br>
              <a:rPr lang="en-US" sz="2800" b="1" dirty="0" smtClean="0">
                <a:ln w="900" cmpd="sng">
                  <a:solidFill>
                    <a:schemeClr val="bg1">
                      <a:lumMod val="75000"/>
                      <a:alpha val="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nstantia" pitchFamily="18" charset="0"/>
              </a:rPr>
            </a:br>
            <a:r>
              <a:rPr lang="en-US" sz="2800" b="1" dirty="0" smtClean="0">
                <a:ln w="900" cmpd="sng">
                  <a:solidFill>
                    <a:schemeClr val="bg1">
                      <a:lumMod val="75000"/>
                      <a:alpha val="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nstantia" pitchFamily="18" charset="0"/>
              </a:rPr>
              <a:t>2/29/2012</a:t>
            </a:r>
            <a:br>
              <a:rPr lang="en-US" sz="2800" b="1" dirty="0" smtClean="0">
                <a:ln w="900" cmpd="sng">
                  <a:solidFill>
                    <a:schemeClr val="bg1">
                      <a:lumMod val="75000"/>
                      <a:alpha val="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nstantia" pitchFamily="18" charset="0"/>
              </a:rPr>
            </a:br>
            <a:r>
              <a:rPr lang="en-US" sz="2800" b="1" dirty="0" smtClean="0">
                <a:ln w="900" cmpd="sng">
                  <a:solidFill>
                    <a:schemeClr val="bg1">
                      <a:lumMod val="75000"/>
                      <a:alpha val="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nstantia" pitchFamily="18" charset="0"/>
              </a:rPr>
              <a:t>APUSH</a:t>
            </a:r>
            <a:br>
              <a:rPr lang="en-US" sz="2800" b="1" dirty="0" smtClean="0">
                <a:ln w="900" cmpd="sng">
                  <a:solidFill>
                    <a:schemeClr val="bg1">
                      <a:lumMod val="75000"/>
                      <a:alpha val="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nstantia" pitchFamily="18" charset="0"/>
              </a:rPr>
            </a:br>
            <a:r>
              <a:rPr lang="en-US" sz="2800" b="1" dirty="0" smtClean="0">
                <a:ln w="900" cmpd="sng">
                  <a:solidFill>
                    <a:schemeClr val="bg1">
                      <a:lumMod val="75000"/>
                      <a:alpha val="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nstantia" pitchFamily="18" charset="0"/>
              </a:rPr>
              <a:t>Block 3</a:t>
            </a:r>
            <a:endParaRPr lang="en-US" sz="2800" b="1" dirty="0">
              <a:ln w="900" cmpd="sng">
                <a:solidFill>
                  <a:schemeClr val="bg1">
                    <a:lumMod val="75000"/>
                    <a:alpha val="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onstant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</a:t>
            </a:r>
            <a:r>
              <a:rPr lang="en-US" sz="7200" b="1" dirty="0" err="1">
                <a:ln w="19050" cap="rnd" cmpd="sng">
                  <a:solidFill>
                    <a:schemeClr val="tx1"/>
                  </a:solidFill>
                  <a:prstDash val="lgDashDot"/>
                  <a:miter lim="800000"/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Marbury</a:t>
            </a:r>
            <a:r>
              <a:rPr lang="en-US" sz="7200" b="1" dirty="0">
                <a:ln w="19050" cap="rnd" cmpd="sng">
                  <a:solidFill>
                    <a:schemeClr val="tx1"/>
                  </a:solidFill>
                  <a:prstDash val="lgDashDot"/>
                  <a:miter lim="800000"/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vs. Madison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2286000"/>
            <a:ext cx="9144000" cy="110799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dirty="0">
                <a:ln w="18415" cmpd="sng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1803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2531" name="Picture 4" descr="http://upload.wikimedia.org/wikipedia/commons/7/7b/Marbury_v_Madison_John_Marshall_by_Swatjester_cro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4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http://www.rivertoncity.com/img/Image/court.png"/>
          <p:cNvPicPr>
            <a:picLocks noChangeAspect="1" noChangeArrowheads="1"/>
          </p:cNvPicPr>
          <p:nvPr/>
        </p:nvPicPr>
        <p:blipFill>
          <a:blip r:embed="rId2">
            <a:lum bright="40000" contras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Issues</a:t>
            </a:r>
            <a:endParaRPr lang="en-US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>
                <a:ln w="10541" cmpd="sng">
                  <a:solidFill>
                    <a:schemeClr val="bg1"/>
                  </a:solidFill>
                  <a:prstDash val="solid"/>
                </a:ln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John Adams promised jobs to people before the end of his term.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>
                <a:ln w="10541" cmpd="sng">
                  <a:solidFill>
                    <a:schemeClr val="bg1"/>
                  </a:solidFill>
                  <a:prstDash val="solid"/>
                </a:ln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When Jefferson came into office, he told James Madison to deny the people their jobs.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>
                <a:ln w="10541" cmpd="sng">
                  <a:solidFill>
                    <a:schemeClr val="bg1"/>
                  </a:solidFill>
                  <a:prstDash val="solid"/>
                </a:ln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William </a:t>
            </a:r>
            <a:r>
              <a:rPr lang="en-US" b="1" dirty="0" err="1" smtClean="0">
                <a:ln w="10541" cmpd="sng">
                  <a:solidFill>
                    <a:schemeClr val="bg1"/>
                  </a:solidFill>
                  <a:prstDash val="solid"/>
                </a:ln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Marbury</a:t>
            </a:r>
            <a:r>
              <a:rPr lang="en-US" b="1" dirty="0">
                <a:ln w="10541" cmpd="sng">
                  <a:solidFill>
                    <a:schemeClr val="bg1"/>
                  </a:solidFill>
                  <a:prstDash val="solid"/>
                </a:ln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 </a:t>
            </a:r>
            <a:r>
              <a:rPr lang="en-US" b="1" dirty="0" smtClean="0">
                <a:ln w="10541" cmpd="sng">
                  <a:solidFill>
                    <a:schemeClr val="bg1"/>
                  </a:solidFill>
                  <a:prstDash val="solid"/>
                </a:ln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sued Madison when he was told.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>
                <a:ln w="10541" cmpd="sng">
                  <a:solidFill>
                    <a:schemeClr val="bg1"/>
                  </a:solidFill>
                  <a:prstDash val="solid"/>
                </a:ln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Case went to the Supreme Court.</a:t>
            </a:r>
            <a:endParaRPr lang="en-US" b="1" dirty="0">
              <a:ln w="10541" cmpd="sng">
                <a:solidFill>
                  <a:schemeClr val="bg1"/>
                </a:solidFill>
                <a:prstDash val="solid"/>
              </a:ln>
              <a:effectLst>
                <a:glow rad="101600">
                  <a:schemeClr val="tx1">
                    <a:alpha val="6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 rtlCol="0" anchor="t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9600" b="1" spc="50" dirty="0" smtClean="0">
                <a:ln w="11430">
                  <a:solidFill>
                    <a:schemeClr val="bg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William </a:t>
            </a:r>
            <a:r>
              <a:rPr lang="en-US" sz="9600" b="1" spc="50" dirty="0" err="1" smtClean="0">
                <a:ln w="11430">
                  <a:solidFill>
                    <a:schemeClr val="bg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Marbury</a:t>
            </a:r>
            <a:endParaRPr lang="en-US" sz="9600" b="1" spc="50" dirty="0">
              <a:ln w="11430">
                <a:solidFill>
                  <a:schemeClr val="bg1"/>
                </a:solidFill>
              </a:ln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1524000"/>
            <a:ext cx="5257800" cy="5867400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dirty="0" smtClean="0"/>
              <a:t> Designated by John Adams (current president) to be a justice of peace near the end of </a:t>
            </a:r>
            <a:r>
              <a:rPr lang="en-US" dirty="0" err="1" smtClean="0"/>
              <a:t>Madisons</a:t>
            </a:r>
            <a:r>
              <a:rPr lang="en-US" dirty="0" smtClean="0"/>
              <a:t> term.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dirty="0"/>
              <a:t> </a:t>
            </a:r>
            <a:r>
              <a:rPr lang="en-US" dirty="0" smtClean="0"/>
              <a:t>When Jefferson was elected into office, he ordered Madison not to deliver the jobs.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dirty="0" smtClean="0"/>
              <a:t> </a:t>
            </a:r>
            <a:r>
              <a:rPr lang="en-US" dirty="0" err="1" smtClean="0"/>
              <a:t>Marbury</a:t>
            </a:r>
            <a:r>
              <a:rPr lang="en-US" dirty="0" smtClean="0"/>
              <a:t> petitioned the Supreme Court for a writ of mandamus (legal order).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5363" name="Picture 8" descr="http://upload.wikimedia.org/wikipedia/commons/d/d0/Marbur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00200"/>
            <a:ext cx="38862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Content Placeholder 2"/>
          <p:cNvSpPr>
            <a:spLocks noGrp="1"/>
          </p:cNvSpPr>
          <p:nvPr>
            <p:ph idx="1"/>
          </p:nvPr>
        </p:nvSpPr>
        <p:spPr>
          <a:xfrm>
            <a:off x="0" y="1905000"/>
            <a:ext cx="5105400" cy="6172200"/>
          </a:xfrm>
        </p:spPr>
        <p:txBody>
          <a:bodyPr/>
          <a:lstStyle/>
          <a:p>
            <a:r>
              <a:rPr lang="en-US" smtClean="0"/>
              <a:t>Secretary of State during Jefferson's presidency.</a:t>
            </a:r>
          </a:p>
          <a:p>
            <a:r>
              <a:rPr lang="en-US" smtClean="0"/>
              <a:t>Was told by Jefferson not to finalize the last-minute appointees made by John Adams.</a:t>
            </a:r>
          </a:p>
          <a:p>
            <a:r>
              <a:rPr lang="en-US" smtClean="0"/>
              <a:t>Sued by Marbury for job promised by Adams.</a:t>
            </a:r>
          </a:p>
          <a:p>
            <a:endParaRPr lang="en-US" smtClean="0"/>
          </a:p>
        </p:txBody>
      </p:sp>
      <p:pic>
        <p:nvPicPr>
          <p:cNvPr id="16386" name="Picture 4" descr="http://www.law.uconn.edu/files/u2511/James_Madis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10150" y="1828800"/>
            <a:ext cx="413385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 rtlCol="0"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9600" b="1" spc="100" dirty="0" smtClean="0">
                <a:ln w="28575">
                  <a:solidFill>
                    <a:schemeClr val="bg1"/>
                  </a:solidFill>
                  <a:prstDash val="solid"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James Madison</a:t>
            </a:r>
            <a:endParaRPr lang="en-US" sz="9600" b="1" spc="100" dirty="0">
              <a:ln w="28575">
                <a:solidFill>
                  <a:schemeClr val="bg1"/>
                </a:solidFill>
                <a:prstDash val="solid"/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4" descr="http://navsource.org/archives/08/658/08611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1897063"/>
            <a:ext cx="3581400" cy="496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TextBox 7"/>
          <p:cNvSpPr txBox="1">
            <a:spLocks noChangeArrowheads="1"/>
          </p:cNvSpPr>
          <p:nvPr/>
        </p:nvSpPr>
        <p:spPr bwMode="auto">
          <a:xfrm>
            <a:off x="0" y="1828800"/>
            <a:ext cx="25146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4000">
                <a:latin typeface="Calibri" pitchFamily="34" charset="0"/>
              </a:rPr>
              <a:t> Presided over the case.</a:t>
            </a:r>
          </a:p>
          <a:p>
            <a:pPr>
              <a:buFont typeface="Arial" charset="0"/>
              <a:buChar char="•"/>
            </a:pPr>
            <a:r>
              <a:rPr lang="en-US" sz="4000">
                <a:latin typeface="Calibri" pitchFamily="34" charset="0"/>
              </a:rPr>
              <a:t> Had three questions to answer. </a:t>
            </a:r>
          </a:p>
        </p:txBody>
      </p:sp>
      <p:sp>
        <p:nvSpPr>
          <p:cNvPr id="17411" name="TextBox 8"/>
          <p:cNvSpPr txBox="1">
            <a:spLocks noChangeArrowheads="1"/>
          </p:cNvSpPr>
          <p:nvPr/>
        </p:nvSpPr>
        <p:spPr bwMode="auto">
          <a:xfrm>
            <a:off x="5638800" y="1143000"/>
            <a:ext cx="3505200" cy="597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71550" lvl="1" indent="-51435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Did Marbury have the right to petition for the writ?</a:t>
            </a:r>
          </a:p>
          <a:p>
            <a:pPr marL="971550" lvl="1" indent="-51435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Did the laws of the U.S allow the courts to grant the writ Marbury asked for ?</a:t>
            </a:r>
          </a:p>
          <a:p>
            <a:pPr marL="971550" lvl="1" indent="-51435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If they did, could they issue such a writ?</a:t>
            </a: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Chief Justice Marshall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4" descr="http://blog.cleanenergy.org/files/2011/06/seal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/>
          <a:lstStyle/>
          <a:p>
            <a:r>
              <a:rPr lang="en-US" smtClean="0"/>
              <a:t>Decision #1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1143000"/>
            <a:ext cx="6324600" cy="2895600"/>
          </a:xfrm>
        </p:spPr>
        <p:txBody>
          <a:bodyPr rtlCol="0">
            <a:normAutofit/>
          </a:bodyPr>
          <a:lstStyle/>
          <a:p>
            <a:pPr marL="514350" indent="-51435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>
              <a:solidFill>
                <a:schemeClr val="tx1"/>
              </a:solidFill>
            </a:endParaRPr>
          </a:p>
          <a:p>
            <a:pPr marL="514350" indent="-51435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/>
                </a:solidFill>
              </a:rPr>
              <a:t>Ruled </a:t>
            </a:r>
            <a:r>
              <a:rPr lang="en-US" dirty="0" err="1" smtClean="0">
                <a:solidFill>
                  <a:schemeClr val="tx1"/>
                </a:solidFill>
              </a:rPr>
              <a:t>Marbury</a:t>
            </a:r>
            <a:r>
              <a:rPr lang="en-US" dirty="0" smtClean="0">
                <a:solidFill>
                  <a:schemeClr val="tx1"/>
                </a:solidFill>
              </a:rPr>
              <a:t> had been properly appointed by Madison.</a:t>
            </a:r>
          </a:p>
          <a:p>
            <a:pPr marL="971550" lvl="1" indent="-51435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/>
                </a:solidFill>
              </a:rPr>
              <a:t>Proper procedures established by laws.	</a:t>
            </a:r>
            <a:r>
              <a:rPr lang="en-US" dirty="0" smtClean="0"/>
              <a:t> 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8436" name="TextBox 6"/>
          <p:cNvSpPr txBox="1">
            <a:spLocks noChangeArrowheads="1"/>
          </p:cNvSpPr>
          <p:nvPr/>
        </p:nvSpPr>
        <p:spPr bwMode="auto">
          <a:xfrm>
            <a:off x="1600200" y="3810000"/>
            <a:ext cx="63246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800">
                <a:latin typeface="Calibri" pitchFamily="34" charset="0"/>
              </a:rPr>
              <a:t> </a:t>
            </a:r>
            <a:r>
              <a:rPr lang="en-US" sz="3200">
                <a:latin typeface="Calibri" pitchFamily="34" charset="0"/>
              </a:rPr>
              <a:t>Marbury had a right to the writ of mandamus.</a:t>
            </a:r>
            <a:endParaRPr lang="en-US" sz="28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http://www.visitingdc.com/images/us-supreme-court-chamber.jpg"/>
          <p:cNvPicPr>
            <a:picLocks noChangeAspect="1" noChangeArrowheads="1"/>
          </p:cNvPicPr>
          <p:nvPr/>
        </p:nvPicPr>
        <p:blipFill>
          <a:blip r:embed="rId2">
            <a:lum bright="40000" contrast="10000"/>
          </a:blip>
          <a:srcRect/>
          <a:stretch>
            <a:fillRect/>
          </a:stretch>
        </p:blipFill>
        <p:spPr bwMode="auto">
          <a:xfrm>
            <a:off x="0" y="0"/>
            <a:ext cx="91884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Decision #2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He had a legal right.</a:t>
            </a:r>
          </a:p>
          <a:p>
            <a:pPr lvl="1"/>
            <a:r>
              <a:rPr lang="en-US" smtClean="0"/>
              <a:t>Law must give him a solution</a:t>
            </a:r>
          </a:p>
          <a:p>
            <a:r>
              <a:rPr lang="en-US" smtClean="0"/>
              <a:t>Up to the courts to protect the rights of the people .</a:t>
            </a:r>
          </a:p>
          <a:p>
            <a:pPr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4" descr="http://tronnic.com/wp-content/uploads/2011/07/supreme_court.jpg"/>
          <p:cNvPicPr>
            <a:picLocks noChangeAspect="1" noChangeArrowheads="1"/>
          </p:cNvPicPr>
          <p:nvPr/>
        </p:nvPicPr>
        <p:blipFill>
          <a:blip r:embed="rId2">
            <a:lum bright="40000" contras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6324600" cy="762000"/>
          </a:xfrm>
        </p:spPr>
        <p:txBody>
          <a:bodyPr/>
          <a:lstStyle/>
          <a:p>
            <a:r>
              <a:rPr lang="en-US" smtClean="0"/>
              <a:t>Decision #3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3400"/>
            <a:ext cx="9144000" cy="5562600"/>
          </a:xfrm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Ruled that they could not grant the legal order.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Judiciary Act of 1789 – Section 13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Granted them the right to do so.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But extended the original jurisdiction.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Power to bring cases to Supreme Court.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Under Article 3 Congress exceeds its authority.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States that it only applies to cases “ affecting ambassadors, other public ministers and consuls” and “in which the state shall be party”.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Article 5 states the Constitution is the “supreme law of the land”.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Courts obligation to uphold the Constitution when in conflict.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4" descr="http://williammwoodjr.webs.com/Statue%20of%20Themis%20or%20Lady%20Justice_99520391.jpg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smtClean="0"/>
              <a:t>Significance of the Case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After this, the Supreme Court began to become and equal branch of the government.</a:t>
            </a:r>
          </a:p>
          <a:p>
            <a:pPr lvl="1"/>
            <a:r>
              <a:rPr lang="en-US" smtClean="0"/>
              <a:t>Equal to Congress and the President </a:t>
            </a:r>
          </a:p>
          <a:p>
            <a:r>
              <a:rPr lang="en-US" smtClean="0"/>
              <a:t>Marshall’s opinion is cited whenever the Court needs to affirm its legitimacy.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6801</TotalTime>
  <Words>396</Words>
  <Application>Microsoft Office PowerPoint</Application>
  <PresentationFormat>On-screen Show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Kristi Friese 2/29/2012 APUSH Block 3</vt:lpstr>
      <vt:lpstr>Issues</vt:lpstr>
      <vt:lpstr>William Marbury</vt:lpstr>
      <vt:lpstr>James Madison</vt:lpstr>
      <vt:lpstr>PowerPoint Presentation</vt:lpstr>
      <vt:lpstr>Decision #1</vt:lpstr>
      <vt:lpstr>Decision #2</vt:lpstr>
      <vt:lpstr>Decision #3</vt:lpstr>
      <vt:lpstr>Significance of the Case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Kristi Friese 2/29/12 APUSH Block 3</dc:title>
  <dc:creator>Kristi</dc:creator>
  <cp:lastModifiedBy>Jenkins, Mark</cp:lastModifiedBy>
  <cp:revision>14</cp:revision>
  <dcterms:created xsi:type="dcterms:W3CDTF">2012-02-29T19:50:52Z</dcterms:created>
  <dcterms:modified xsi:type="dcterms:W3CDTF">2012-03-05T17:29:32Z</dcterms:modified>
</cp:coreProperties>
</file>